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90" r:id="rId4"/>
    <p:sldId id="270" r:id="rId5"/>
    <p:sldId id="271" r:id="rId6"/>
    <p:sldId id="272" r:id="rId7"/>
    <p:sldId id="274" r:id="rId8"/>
    <p:sldId id="275" r:id="rId9"/>
    <p:sldId id="276" r:id="rId10"/>
    <p:sldId id="278" r:id="rId11"/>
    <p:sldId id="280" r:id="rId12"/>
    <p:sldId id="287" r:id="rId13"/>
    <p:sldId id="289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3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6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8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818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18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819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819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9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5592BE-B48E-4A99-9705-72CFBE31CBE7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D1B4F6-5596-440B-91A7-7BF838631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B6A594-BE8F-4FFD-A8E4-84F52EABD98D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0ECB0-D435-469E-8E4A-99799939CF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E3333-2A14-4E6F-B533-49821FB229E2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41F48-CDE8-430A-B349-3E1D4CB5A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7AF4C-A26F-423A-B505-3CB903199843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759E-B643-48E9-A8D5-88C27D6A40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21D3C-84EB-4CFF-9A01-35055979B44E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C162-EF61-43BA-AD6B-9A47DA1B6E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57251-773A-4267-ACF2-2E7C5805B15C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F977C-4D38-4AC7-8526-6DEEC1FE2F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8080-2B43-47E1-B615-6527FA65B571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AAD57-604F-4548-8B6D-DB524EE23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426D8-488E-410A-825F-53DC3C2E3170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5511-65AE-45E8-BF63-5E7EA6AC0D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36B0EE-CB3E-48F8-B43A-A12B640FDFD8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00D1-E93D-4107-A356-B7866F434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39E40-6B62-4333-A3C6-6F4762C12515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DDDEA-CE82-4D1C-BE3A-2EA9F6598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06A15-4745-4652-AFF3-001E7BDB7B00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6BC1E-A6F7-41FF-BEC8-B34B4B6F8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0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711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712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4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714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5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715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716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71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7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717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7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7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9E2458-E6BE-45C9-BDAB-0CEEDA61EAA1}" type="datetimeFigureOut">
              <a:rPr lang="ru-RU"/>
              <a:pPr/>
              <a:t>29.12.2020</a:t>
            </a:fld>
            <a:endParaRPr lang="ru-RU"/>
          </a:p>
        </p:txBody>
      </p:sp>
      <p:sp>
        <p:nvSpPr>
          <p:cNvPr id="4717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717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E93785-9D69-42B7-BC49-FADE064DA77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1773238"/>
            <a:ext cx="7700962" cy="1785937"/>
          </a:xfrm>
        </p:spPr>
        <p:txBody>
          <a:bodyPr anchorCtr="0">
            <a:normAutofit fontScale="90000"/>
          </a:bodyPr>
          <a:lstStyle/>
          <a:p>
            <a:r>
              <a:rPr lang="ru-RU" sz="4800">
                <a:solidFill>
                  <a:srgbClr val="C00000"/>
                </a:solidFill>
              </a:rPr>
              <a:t/>
            </a:r>
            <a:br>
              <a:rPr lang="ru-RU" sz="4800">
                <a:solidFill>
                  <a:srgbClr val="C00000"/>
                </a:solidFill>
              </a:rPr>
            </a:br>
            <a:r>
              <a:rPr lang="ru-RU" sz="4800">
                <a:solidFill>
                  <a:srgbClr val="C00000"/>
                </a:solidFill>
              </a:rPr>
              <a:t>«История коррупции в   России»</a:t>
            </a:r>
            <a:br>
              <a:rPr lang="ru-RU" sz="4800">
                <a:solidFill>
                  <a:srgbClr val="C0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К </a:t>
            </a:r>
            <a:r>
              <a:rPr lang="ru-RU" sz="3600" b="1">
                <a:solidFill>
                  <a:srgbClr val="FF0000"/>
                </a:solidFill>
              </a:rPr>
              <a:t>Международному дню</a:t>
            </a:r>
            <a:br>
              <a:rPr lang="ru-RU" sz="3600" b="1">
                <a:solidFill>
                  <a:srgbClr val="FF0000"/>
                </a:solidFill>
              </a:rPr>
            </a:br>
            <a:r>
              <a:rPr lang="ru-RU" sz="3600" b="1">
                <a:solidFill>
                  <a:srgbClr val="FF0000"/>
                </a:solidFill>
              </a:rPr>
              <a:t> борьбы с коррупцией</a:t>
            </a:r>
            <a:br>
              <a:rPr lang="ru-RU" sz="3600" b="1">
                <a:solidFill>
                  <a:srgbClr val="FF0000"/>
                </a:solidFill>
              </a:rPr>
            </a:br>
            <a:r>
              <a:rPr lang="ru-RU" sz="3600" b="1">
                <a:solidFill>
                  <a:srgbClr val="FF0000"/>
                </a:solidFill>
              </a:rPr>
              <a:t> 9 декабря</a:t>
            </a:r>
            <a:r>
              <a:rPr lang="ru-RU" sz="4800"/>
              <a:t/>
            </a:r>
            <a:br>
              <a:rPr lang="ru-RU" sz="4800"/>
            </a:br>
            <a:endParaRPr lang="ru-RU" sz="4800">
              <a:solidFill>
                <a:srgbClr val="C00000"/>
              </a:solidFill>
            </a:endParaRPr>
          </a:p>
        </p:txBody>
      </p:sp>
      <p:pic>
        <p:nvPicPr>
          <p:cNvPr id="13314" name="Picture 2" descr="http://img.nashi.su/nashi.su/admin/data/cache/9/d/78808/w800h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3286125"/>
            <a:ext cx="244316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7759700" cy="722312"/>
          </a:xfrm>
        </p:spPr>
        <p:txBody>
          <a:bodyPr anchorCtr="0">
            <a:normAutofit/>
          </a:bodyPr>
          <a:lstStyle/>
          <a:p>
            <a:pPr algn="l"/>
            <a:r>
              <a:rPr lang="ru-RU" sz="4000">
                <a:solidFill>
                  <a:srgbClr val="990000"/>
                </a:solidFill>
              </a:rPr>
              <a:t>Александр </a:t>
            </a:r>
            <a:r>
              <a:rPr lang="en-US" sz="4000">
                <a:solidFill>
                  <a:srgbClr val="990000"/>
                </a:solidFill>
              </a:rPr>
              <a:t>I             </a:t>
            </a:r>
            <a:r>
              <a:rPr lang="ru-RU" sz="4000">
                <a:solidFill>
                  <a:srgbClr val="990000"/>
                </a:solidFill>
              </a:rPr>
              <a:t>Николай </a:t>
            </a:r>
            <a:r>
              <a:rPr lang="en-US" sz="4000">
                <a:solidFill>
                  <a:srgbClr val="990000"/>
                </a:solidFill>
              </a:rPr>
              <a:t>I</a:t>
            </a:r>
            <a:endParaRPr lang="ru-RU" sz="4000">
              <a:solidFill>
                <a:srgbClr val="990000"/>
              </a:solidFill>
            </a:endParaRP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2000250"/>
            <a:ext cx="4040188" cy="3951288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ru-RU" sz="2400"/>
              <a:t>В 1812г. издал Указ «О запрещении приносить подарки начальникам губерний и другим губернским служащим»</a:t>
            </a:r>
          </a:p>
        </p:txBody>
      </p:sp>
      <p:sp>
        <p:nvSpPr>
          <p:cNvPr id="22532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3438" y="2174875"/>
            <a:ext cx="4043362" cy="3951288"/>
          </a:xfrm>
        </p:spPr>
        <p:txBody>
          <a:bodyPr/>
          <a:lstStyle/>
          <a:p>
            <a:endParaRPr lang="en-US" sz="2400"/>
          </a:p>
          <a:p>
            <a:r>
              <a:rPr lang="ru-RU" sz="2400"/>
              <a:t>в 1826г образовал Третье отделение Его Императорского Величества Канцелярии для борьбы со злоупотреблениями.</a:t>
            </a:r>
          </a:p>
          <a:p>
            <a:r>
              <a:rPr lang="ru-RU" sz="2400"/>
              <a:t>1845г . </a:t>
            </a:r>
            <a:r>
              <a:rPr lang="en-US" sz="2400"/>
              <a:t>     </a:t>
            </a:r>
            <a:r>
              <a:rPr lang="ru-RU" sz="2400"/>
              <a:t>«Уложение о наказаниях и исправительных работах»</a:t>
            </a:r>
          </a:p>
          <a:p>
            <a:endParaRPr lang="ru-RU" sz="2400"/>
          </a:p>
        </p:txBody>
      </p:sp>
      <p:pic>
        <p:nvPicPr>
          <p:cNvPr id="22533" name="Picture 2" descr="http://www.breguet.com/var/ezwebin_site/storage/images/tsar-alexandrer-i-of-russia-1809/31675-2-eng-GB/Rossijskij-imperator-Aleksandr-I-1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20002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http://www.ppnjegos.org/b_nikola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0"/>
            <a:ext cx="1762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686800" cy="652462"/>
          </a:xfrm>
        </p:spPr>
        <p:txBody>
          <a:bodyPr anchorCtr="0">
            <a:normAutofit/>
          </a:bodyPr>
          <a:lstStyle/>
          <a:p>
            <a:pPr algn="l"/>
            <a:r>
              <a:rPr lang="ru-RU" sz="3600">
                <a:solidFill>
                  <a:srgbClr val="990000"/>
                </a:solidFill>
              </a:rPr>
              <a:t>Александр </a:t>
            </a:r>
            <a:r>
              <a:rPr lang="en-US" sz="3600">
                <a:solidFill>
                  <a:srgbClr val="990000"/>
                </a:solidFill>
              </a:rPr>
              <a:t>II</a:t>
            </a:r>
            <a:r>
              <a:rPr lang="ru-RU" sz="3600">
                <a:solidFill>
                  <a:srgbClr val="990000"/>
                </a:solidFill>
              </a:rPr>
              <a:t>  Александр </a:t>
            </a:r>
            <a:r>
              <a:rPr lang="en-US" sz="3600">
                <a:solidFill>
                  <a:srgbClr val="990000"/>
                </a:solidFill>
              </a:rPr>
              <a:t>III</a:t>
            </a:r>
            <a:r>
              <a:rPr lang="ru-RU" sz="3600">
                <a:solidFill>
                  <a:srgbClr val="990000"/>
                </a:solidFill>
              </a:rPr>
              <a:t>  Николай </a:t>
            </a:r>
            <a:r>
              <a:rPr lang="en-US" sz="3600">
                <a:solidFill>
                  <a:srgbClr val="990000"/>
                </a:solidFill>
              </a:rPr>
              <a:t>II</a:t>
            </a:r>
            <a:endParaRPr lang="ru-RU" sz="3600">
              <a:solidFill>
                <a:srgbClr val="990000"/>
              </a:solidFill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2357438"/>
            <a:ext cx="3929063" cy="3951287"/>
          </a:xfrm>
        </p:spPr>
        <p:txBody>
          <a:bodyPr/>
          <a:lstStyle/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000"/>
              <a:t>Одной из первых была судебная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реформа (1864г.). суд становился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бессословным, гласным,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независимым и состязательным.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Вводился также суд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присяжных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заседателей.</a:t>
            </a:r>
          </a:p>
        </p:txBody>
      </p:sp>
      <p:sp>
        <p:nvSpPr>
          <p:cNvPr id="2355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787900" y="1700213"/>
            <a:ext cx="4356100" cy="4411662"/>
          </a:xfrm>
        </p:spPr>
        <p:txBody>
          <a:bodyPr/>
          <a:lstStyle/>
          <a:p>
            <a:pPr marL="180975" indent="-180975">
              <a:buFont typeface="Wingdings" pitchFamily="2" charset="2"/>
              <a:buNone/>
            </a:pPr>
            <a:r>
              <a:rPr lang="ru-RU" sz="2400"/>
              <a:t> </a:t>
            </a:r>
          </a:p>
        </p:txBody>
      </p:sp>
      <p:pic>
        <p:nvPicPr>
          <p:cNvPr id="23557" name="Picture 2" descr="http://img0.liveinternet.ru/images/attach/c/5/88/520/88520834_4000491_ALEKSANDR_VTO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1584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http://rosysevera.ru/usrdata/upload/maxsz/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857250"/>
            <a:ext cx="15716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http://phenomenonsofhistory.com/site/wp-content/uploads/2010/07/10111109_10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857250"/>
            <a:ext cx="1438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8"/>
          <p:cNvSpPr>
            <a:spLocks noChangeArrowheads="1"/>
          </p:cNvSpPr>
          <p:nvPr/>
        </p:nvSpPr>
        <p:spPr bwMode="auto">
          <a:xfrm>
            <a:off x="3059113" y="3429000"/>
            <a:ext cx="41433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1881г. учредил комитет для выработки проекта Уголовного Уложения. Было принято специальное решение, запрещавшее совмещение государственных должностей с должностями в акционерных обществах и банках. Однако чиновники нашли выход и стали «проталкивать» в эти организации своих родственников.</a:t>
            </a:r>
          </a:p>
        </p:txBody>
      </p:sp>
      <p:sp>
        <p:nvSpPr>
          <p:cNvPr id="23561" name="Прямоугольник 9"/>
          <p:cNvSpPr>
            <a:spLocks noChangeArrowheads="1"/>
          </p:cNvSpPr>
          <p:nvPr/>
        </p:nvSpPr>
        <p:spPr bwMode="auto">
          <a:xfrm>
            <a:off x="7143750" y="3857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1903 </a:t>
            </a:r>
            <a:r>
              <a:rPr lang="ru-RU"/>
              <a:t>г. Утвержден</a:t>
            </a:r>
          </a:p>
          <a:p>
            <a:r>
              <a:rPr lang="ru-RU"/>
              <a:t> проект </a:t>
            </a:r>
          </a:p>
          <a:p>
            <a:r>
              <a:rPr lang="ru-RU"/>
              <a:t>Уголовного</a:t>
            </a:r>
          </a:p>
          <a:p>
            <a:r>
              <a:rPr lang="ru-RU"/>
              <a:t> уложения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722312"/>
          </a:xfrm>
        </p:spPr>
        <p:txBody>
          <a:bodyPr anchorCtr="0">
            <a:normAutofit/>
          </a:bodyPr>
          <a:lstStyle/>
          <a:p>
            <a:pPr algn="l"/>
            <a:r>
              <a:rPr lang="ru-RU" sz="4000">
                <a:solidFill>
                  <a:srgbClr val="990000"/>
                </a:solidFill>
              </a:rPr>
              <a:t>И.В.Сталин           Л.И.БРЕЖНЕВ        </a:t>
            </a:r>
          </a:p>
        </p:txBody>
      </p:sp>
      <p:sp>
        <p:nvSpPr>
          <p:cNvPr id="24579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3214688"/>
            <a:ext cx="4041775" cy="2911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В 1922году вышел закон, по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которому за взятку полагался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расстрел. В последующем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жесткие карательные меры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по борьбе с коррупцией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вошли в постоянную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практику советского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государства</a:t>
            </a:r>
          </a:p>
        </p:txBody>
      </p:sp>
      <p:sp>
        <p:nvSpPr>
          <p:cNvPr id="24580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3438" y="3429000"/>
            <a:ext cx="4043362" cy="26971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/>
              <a:t>В период Леонида Ильича Брежнева коррупция стала проникать во все эшелоны власти, дискредитируя ее и вступая в вопиющие противоречия с потребностями общества. </a:t>
            </a:r>
          </a:p>
        </p:txBody>
      </p:sp>
      <p:pic>
        <p:nvPicPr>
          <p:cNvPr id="24581" name="Picture 2" descr="http://img.beta.rian.ru/images/19415/99/194159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3175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http://img11.nnm.ru/6/c/c/0/a/b1ff29e7bf613a86b2df65f6f7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928688"/>
            <a:ext cx="18573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652462"/>
          </a:xfrm>
        </p:spPr>
        <p:txBody>
          <a:bodyPr anchorCtr="0">
            <a:normAutofit fontScale="90000"/>
          </a:bodyPr>
          <a:lstStyle/>
          <a:p>
            <a:endParaRPr lang="ru-RU" sz="4000">
              <a:solidFill>
                <a:srgbClr val="990000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4294967295"/>
          </p:nvPr>
        </p:nvSpPr>
        <p:spPr>
          <a:xfrm>
            <a:off x="357188" y="857250"/>
            <a:ext cx="8286750" cy="1357313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2560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1775" cy="39512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25604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3438" y="2174875"/>
            <a:ext cx="4043362" cy="39512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25605" name="AutoShape 2" descr="https://ds04.infourok.ru/uploads/ex/0caa/000f6271-19b3a01b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0"/>
            <a:ext cx="9498013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936625"/>
          </a:xfrm>
        </p:spPr>
        <p:txBody>
          <a:bodyPr anchorCtr="0">
            <a:noAutofit/>
          </a:bodyPr>
          <a:lstStyle/>
          <a:p>
            <a:r>
              <a:rPr lang="ru-RU" sz="3600"/>
              <a:t>Три стратегии </a:t>
            </a:r>
            <a:br>
              <a:rPr lang="ru-RU" sz="3600"/>
            </a:br>
            <a:r>
              <a:rPr lang="ru-RU" sz="3600"/>
              <a:t>противодействия коррупции: 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143250" y="1428750"/>
            <a:ext cx="292893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Б). Предупреждение и предотвращение коррупции (Хорошее управление)</a:t>
            </a:r>
          </a:p>
          <a:p>
            <a:r>
              <a:rPr lang="ru-RU">
                <a:latin typeface="Calibri" pitchFamily="34" charset="0"/>
              </a:rPr>
              <a:t>-прозрачная власть, прозрачные процедуры,</a:t>
            </a:r>
          </a:p>
          <a:p>
            <a:r>
              <a:rPr lang="ru-RU">
                <a:latin typeface="Calibri" pitchFamily="34" charset="0"/>
              </a:rPr>
              <a:t>-общественное участие в процессах предотвращения коррупции,</a:t>
            </a:r>
          </a:p>
          <a:p>
            <a:r>
              <a:rPr lang="ru-RU">
                <a:latin typeface="Calibri" pitchFamily="34" charset="0"/>
              </a:rPr>
              <a:t>-уменьшение вмешательства государства в дела общества.</a:t>
            </a:r>
          </a:p>
          <a:p>
            <a:r>
              <a:rPr lang="ru-RU">
                <a:latin typeface="Calibri" pitchFamily="34" charset="0"/>
              </a:rPr>
              <a:t>-кодексы этики для политиков, чиновников, предпринимателей</a:t>
            </a:r>
            <a:r>
              <a:rPr lang="ru-RU" sz="2000">
                <a:latin typeface="Calibri" pitchFamily="34" charset="0"/>
              </a:rPr>
              <a:t>.</a:t>
            </a:r>
          </a:p>
          <a:p>
            <a:endParaRPr lang="ru-RU" sz="2000">
              <a:latin typeface="Calibri" pitchFamily="34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6000750" y="1500188"/>
            <a:ext cx="30003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В). Верховенство закона и защита прав граждан.</a:t>
            </a:r>
          </a:p>
          <a:p>
            <a:r>
              <a:rPr lang="ru-RU" sz="2000">
                <a:latin typeface="Calibri" pitchFamily="34" charset="0"/>
              </a:rPr>
              <a:t>-Сильная и независимая судебная власть,</a:t>
            </a:r>
          </a:p>
          <a:p>
            <a:r>
              <a:rPr lang="ru-RU" sz="2000">
                <a:latin typeface="Calibri" pitchFamily="34" charset="0"/>
              </a:rPr>
              <a:t>-неукоснительное исполнение законов,</a:t>
            </a:r>
          </a:p>
          <a:p>
            <a:r>
              <a:rPr lang="ru-RU" sz="2000">
                <a:latin typeface="Calibri" pitchFamily="34" charset="0"/>
              </a:rPr>
              <a:t>- Законодательство, не допускающее возможность появления коррупции.</a:t>
            </a:r>
          </a:p>
          <a:p>
            <a:r>
              <a:rPr lang="ru-RU" sz="2000">
                <a:latin typeface="Calibri" pitchFamily="34" charset="0"/>
              </a:rPr>
              <a:t>-правовая помощь и защита, внедрение института омбудсмена.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179388" y="1255713"/>
            <a:ext cx="2928937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А) общественное осознание опасности коррупции, и ее последствий,</a:t>
            </a:r>
          </a:p>
          <a:p>
            <a:r>
              <a:rPr lang="ru-RU" sz="2000">
                <a:latin typeface="Calibri" pitchFamily="34" charset="0"/>
              </a:rPr>
              <a:t>-общий анализ ситуации и выработка антикоррупционной стратегии,</a:t>
            </a:r>
          </a:p>
          <a:p>
            <a:r>
              <a:rPr lang="ru-RU" sz="2000">
                <a:latin typeface="Calibri" pitchFamily="34" charset="0"/>
              </a:rPr>
              <a:t>-антикоррупционное гражданское образование,</a:t>
            </a:r>
          </a:p>
          <a:p>
            <a:r>
              <a:rPr lang="ru-RU" sz="2000">
                <a:latin typeface="Calibri" pitchFamily="34" charset="0"/>
              </a:rPr>
              <a:t>-построение антикоррупционных коалиций,</a:t>
            </a:r>
          </a:p>
          <a:p>
            <a:r>
              <a:rPr lang="ru-RU" sz="2000">
                <a:latin typeface="Calibri" pitchFamily="34" charset="0"/>
              </a:rPr>
              <a:t>-свободный доступ к информации и независимые СМИ.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571750"/>
            <a:ext cx="8858250" cy="1143000"/>
          </a:xfrm>
        </p:spPr>
        <p:txBody>
          <a:bodyPr anchorCtr="0">
            <a:noAutofit/>
          </a:bodyPr>
          <a:lstStyle/>
          <a:p>
            <a:r>
              <a:rPr lang="ru-RU" sz="3200" i="1"/>
              <a:t/>
            </a:r>
            <a:br>
              <a:rPr lang="ru-RU" sz="3200" i="1"/>
            </a:br>
            <a:r>
              <a:rPr lang="ru-RU" sz="3200" i="1"/>
              <a:t/>
            </a:r>
            <a:br>
              <a:rPr lang="ru-RU" sz="3200" i="1"/>
            </a:br>
            <a:r>
              <a:rPr lang="ru-RU" sz="3200" i="1">
                <a:solidFill>
                  <a:srgbClr val="EBF1DE"/>
                </a:solidFill>
              </a:rPr>
              <a:t>«Если бы людьми правили ангелы, ни в каком надзоре над правительством -  внешнем или внутреннем – не было бы нужды. Но при создании правления, в котором люди будут ведать людьми, главная трудность состоит в том, что в первую очередь надо обеспечить правящим возможность надзирать над управляемыми; а вот вслед за этим необходимо обязать правящих надзирать за самими собой».</a:t>
            </a:r>
            <a:br>
              <a:rPr lang="ru-RU" sz="3200" i="1">
                <a:solidFill>
                  <a:srgbClr val="EBF1DE"/>
                </a:solidFill>
              </a:rPr>
            </a:br>
            <a:r>
              <a:rPr lang="ru-RU" sz="3200" i="1">
                <a:solidFill>
                  <a:srgbClr val="EBF1DE"/>
                </a:solidFill>
              </a:rPr>
              <a:t/>
            </a:r>
            <a:br>
              <a:rPr lang="ru-RU" sz="3200" i="1">
                <a:solidFill>
                  <a:srgbClr val="EBF1DE"/>
                </a:solidFill>
              </a:rPr>
            </a:br>
            <a:r>
              <a:rPr lang="ru-RU" sz="3200" i="1">
                <a:solidFill>
                  <a:srgbClr val="EBF1DE"/>
                </a:solidFill>
              </a:rPr>
              <a:t>                                        Джеймс Мэдисон</a:t>
            </a:r>
            <a:r>
              <a:rPr lang="ru-RU" sz="3200" i="1"/>
              <a:t/>
            </a:r>
            <a:br>
              <a:rPr lang="ru-RU" sz="3200" i="1"/>
            </a:br>
            <a:endParaRPr lang="ru-RU" sz="3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88" y="2071688"/>
            <a:ext cx="8229600" cy="1143000"/>
          </a:xfrm>
        </p:spPr>
        <p:txBody>
          <a:bodyPr anchorCtr="0">
            <a:normAutofit fontScale="90000"/>
          </a:bodyPr>
          <a:lstStyle/>
          <a:p>
            <a:r>
              <a:rPr lang="ru-RU" sz="4000"/>
              <a:t> </a:t>
            </a:r>
            <a:br>
              <a:rPr lang="ru-RU" sz="4000"/>
            </a:br>
            <a:r>
              <a:rPr lang="ru-RU" sz="3600" i="1">
                <a:solidFill>
                  <a:srgbClr val="FF0000"/>
                </a:solidFill>
              </a:rPr>
              <a:t>«</a:t>
            </a:r>
            <a:r>
              <a:rPr lang="ru-RU" sz="3600" b="1" i="1">
                <a:solidFill>
                  <a:srgbClr val="FF0000"/>
                </a:solidFill>
              </a:rPr>
              <a:t>Коррупция </a:t>
            </a:r>
            <a:r>
              <a:rPr lang="ru-RU" sz="3600" i="1">
                <a:solidFill>
                  <a:srgbClr val="FF0000"/>
                </a:solidFill>
              </a:rPr>
              <a:t>– самое большое зло, потому что это разрушение духовности человека.» </a:t>
            </a:r>
            <a:br>
              <a:rPr lang="ru-RU" sz="3600" i="1">
                <a:solidFill>
                  <a:srgbClr val="FF0000"/>
                </a:solidFill>
              </a:rPr>
            </a:br>
            <a:r>
              <a:rPr lang="ru-RU" sz="3600" i="1">
                <a:solidFill>
                  <a:srgbClr val="FF0000"/>
                </a:solidFill>
              </a:rPr>
              <a:t>                         А. Дементьев, поэт</a:t>
            </a:r>
            <a:r>
              <a:rPr lang="ru-RU" sz="4000" i="1">
                <a:solidFill>
                  <a:srgbClr val="FF0000"/>
                </a:solidFill>
              </a:rPr>
              <a:t/>
            </a:r>
            <a:br>
              <a:rPr lang="ru-RU" sz="4000" i="1">
                <a:solidFill>
                  <a:srgbClr val="FF0000"/>
                </a:solidFill>
              </a:rPr>
            </a:br>
            <a:r>
              <a:rPr lang="ru-RU" sz="4000" i="1">
                <a:solidFill>
                  <a:srgbClr val="FF0000"/>
                </a:solidFill>
              </a:rPr>
              <a:t/>
            </a:r>
            <a:br>
              <a:rPr lang="ru-RU" sz="4000" i="1">
                <a:solidFill>
                  <a:srgbClr val="FF0000"/>
                </a:solidFill>
              </a:rPr>
            </a:br>
            <a:r>
              <a:rPr lang="ru-RU" sz="4000" i="1">
                <a:solidFill>
                  <a:srgbClr val="FF0000"/>
                </a:solidFill>
              </a:rPr>
              <a:t/>
            </a:r>
            <a:br>
              <a:rPr lang="ru-RU" sz="4000" i="1">
                <a:solidFill>
                  <a:srgbClr val="FF0000"/>
                </a:solidFill>
              </a:rPr>
            </a:br>
            <a:r>
              <a:rPr lang="ru-RU" sz="4000" i="1">
                <a:solidFill>
                  <a:srgbClr val="FF0000"/>
                </a:solidFill>
              </a:rPr>
              <a:t/>
            </a:r>
            <a:br>
              <a:rPr lang="ru-RU" sz="4000" i="1">
                <a:solidFill>
                  <a:srgbClr val="FF0000"/>
                </a:solidFill>
              </a:rPr>
            </a:br>
            <a:r>
              <a:rPr lang="ru-RU" sz="4000">
                <a:solidFill>
                  <a:srgbClr val="FF0000"/>
                </a:solidFill>
              </a:rPr>
              <a:t>9 декабря – Международный день борьбы с коррупцией, который учредила ООН в 1995году.</a:t>
            </a:r>
            <a:endParaRPr lang="ru-RU" sz="4000" i="1">
              <a:solidFill>
                <a:srgbClr val="FF0000"/>
              </a:solidFill>
            </a:endParaRPr>
          </a:p>
        </p:txBody>
      </p:sp>
      <p:pic>
        <p:nvPicPr>
          <p:cNvPr id="14338" name="Picture 2" descr="http://www.dayudm.ru/img/paper/160910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278606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sp>
        <p:nvSpPr>
          <p:cNvPr id="15362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6613" y="1600200"/>
            <a:ext cx="4040187" cy="4525963"/>
          </a:xfrm>
        </p:spPr>
        <p:txBody>
          <a:bodyPr/>
          <a:lstStyle/>
          <a:p>
            <a:endParaRPr lang="ru-RU" sz="280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31325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115300" cy="1139825"/>
          </a:xfrm>
        </p:spPr>
        <p:txBody>
          <a:bodyPr anchorCtr="0">
            <a:normAutofit/>
          </a:bodyPr>
          <a:lstStyle/>
          <a:p>
            <a:pPr algn="r"/>
            <a:r>
              <a:rPr lang="ru-RU">
                <a:solidFill>
                  <a:srgbClr val="990000"/>
                </a:solidFill>
              </a:rPr>
              <a:t>    Иван </a:t>
            </a:r>
            <a:r>
              <a:rPr lang="en-US">
                <a:solidFill>
                  <a:srgbClr val="990000"/>
                </a:solidFill>
              </a:rPr>
              <a:t>III</a:t>
            </a:r>
            <a:endParaRPr lang="ru-RU">
              <a:solidFill>
                <a:srgbClr val="990000"/>
              </a:solidFill>
            </a:endParaRPr>
          </a:p>
        </p:txBody>
      </p:sp>
      <p:sp>
        <p:nvSpPr>
          <p:cNvPr id="16386" name="Текст 5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1638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1775" cy="39512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645025" y="1571625"/>
            <a:ext cx="4041775" cy="45545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      В Судебнике 1497 года впервые в Русском государстве вводился запрет брать посулы (взятки) : «Ссудите суд бояром и околничим. А на суде бытии у бояр и у околничих диаком. А посулов бояром, и околничим, и диаком от суда и от печалования не имати; тако жи всякому судии посула от суда не имати никому. А судом не мсти, не дружити никому».</a:t>
            </a:r>
          </a:p>
          <a:p>
            <a:pPr>
              <a:lnSpc>
                <a:spcPct val="90000"/>
              </a:lnSpc>
            </a:pPr>
            <a:endParaRPr lang="ru-RU" sz="2200"/>
          </a:p>
        </p:txBody>
      </p:sp>
      <p:pic>
        <p:nvPicPr>
          <p:cNvPr id="16389" name="Picture 2" descr="http://img1.liveinternet.ru/images/attach/c/0/47/924/47924398_Ivan_IVGroznuy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4291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3438" y="274638"/>
            <a:ext cx="4214812" cy="1143000"/>
          </a:xfrm>
        </p:spPr>
        <p:txBody>
          <a:bodyPr anchorCtr="0">
            <a:normAutofit/>
          </a:bodyPr>
          <a:lstStyle/>
          <a:p>
            <a:r>
              <a:rPr lang="ru-RU">
                <a:solidFill>
                  <a:srgbClr val="990000"/>
                </a:solidFill>
              </a:rPr>
              <a:t>           Иван </a:t>
            </a:r>
            <a:r>
              <a:rPr lang="en-US">
                <a:solidFill>
                  <a:srgbClr val="990000"/>
                </a:solidFill>
              </a:rPr>
              <a:t>IV</a:t>
            </a:r>
            <a:endParaRPr lang="ru-RU">
              <a:solidFill>
                <a:srgbClr val="990000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1741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1775" cy="39512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3438" y="1285875"/>
            <a:ext cx="4041775" cy="4983163"/>
          </a:xfrm>
        </p:spPr>
        <p:txBody>
          <a:bodyPr>
            <a:normAutofit/>
          </a:bodyPr>
          <a:lstStyle/>
          <a:p>
            <a:pPr marL="95250" indent="-4763">
              <a:buFont typeface="Wingdings" pitchFamily="2" charset="2"/>
              <a:buNone/>
            </a:pPr>
            <a:r>
              <a:rPr lang="ru-RU" sz="2400"/>
              <a:t>По Судебнику 1550 года взяточничество было официально признано тяжким преступлением и устанавливались строгие наказания за нарушение должностными лицами этого запрета: «…дьяка взятии перед боярином вполы да вкинута его в тюрму»  «…подьячего азнити торговую казнью, бити кнутьем». </a:t>
            </a:r>
          </a:p>
          <a:p>
            <a:pPr marL="95250" indent="-4763"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17413" name="Picture 2" descr="http://img-fotki.yandex.ru/get/5807/penza-city-com.0/0_4d45b_1003eb5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0663"/>
            <a:ext cx="407193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algn="r"/>
            <a:r>
              <a:rPr lang="ru-RU">
                <a:solidFill>
                  <a:srgbClr val="990000"/>
                </a:solidFill>
              </a:rPr>
              <a:t>Борис Годунов</a:t>
            </a:r>
          </a:p>
        </p:txBody>
      </p:sp>
      <p:sp>
        <p:nvSpPr>
          <p:cNvPr id="18434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18435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1775" cy="39512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5025" y="1428750"/>
            <a:ext cx="4041775" cy="4697413"/>
          </a:xfrm>
        </p:spPr>
        <p:txBody>
          <a:bodyPr>
            <a:normAutofit lnSpcReduction="10000"/>
          </a:bodyPr>
          <a:lstStyle/>
          <a:p>
            <a:r>
              <a:rPr lang="ru-RU" sz="2200"/>
              <a:t>старался уничтожить взяточничество.</a:t>
            </a:r>
          </a:p>
          <a:p>
            <a:r>
              <a:rPr lang="ru-RU" sz="2200"/>
              <a:t>если судья был уличен во взятках, то должен был возвратить взятое, заплатить большой штраф, имение его отбирали в казну.</a:t>
            </a:r>
          </a:p>
          <a:p>
            <a:r>
              <a:rPr lang="ru-RU" sz="2200"/>
              <a:t>дьяка-взяточника водили по городу и  секли, причем у него на шее висел мешок со взяткою, потом преступника заточали в тюрьму.</a:t>
            </a:r>
          </a:p>
          <a:p>
            <a:pPr>
              <a:buFont typeface="Wingdings" pitchFamily="2" charset="2"/>
              <a:buNone/>
            </a:pPr>
            <a:endParaRPr lang="ru-RU" sz="2200"/>
          </a:p>
        </p:txBody>
      </p:sp>
      <p:pic>
        <p:nvPicPr>
          <p:cNvPr id="18437" name="Picture 2" descr="http://chron.eduhmao.ru/img_2_17_0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4414838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algn="r"/>
            <a:r>
              <a:rPr lang="ru-RU">
                <a:solidFill>
                  <a:srgbClr val="990000"/>
                </a:solidFill>
              </a:rPr>
              <a:t>Петр </a:t>
            </a:r>
            <a:r>
              <a:rPr lang="en-US">
                <a:solidFill>
                  <a:srgbClr val="990000"/>
                </a:solidFill>
              </a:rPr>
              <a:t>I</a:t>
            </a:r>
            <a:endParaRPr lang="ru-RU">
              <a:solidFill>
                <a:srgbClr val="990000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endParaRPr lang="ru-RU" sz="2400" b="1"/>
          </a:p>
        </p:txBody>
      </p:sp>
      <p:sp>
        <p:nvSpPr>
          <p:cNvPr id="19459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1775" cy="39512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786313" y="1214438"/>
            <a:ext cx="4143375" cy="5429250"/>
          </a:xfrm>
        </p:spPr>
        <p:txBody>
          <a:bodyPr>
            <a:normAutofit/>
          </a:bodyPr>
          <a:lstStyle/>
          <a:p>
            <a:pPr marL="180975" indent="-180975"/>
            <a:r>
              <a:rPr lang="ru-RU" sz="2000"/>
              <a:t>1722г. создана прокуратура как орган присмотра за выполнением законов «уничтожить или ослабить зло, проистекающее из беспорядков в делах, неправосудия, взяточничества и беззакония».</a:t>
            </a:r>
          </a:p>
          <a:p>
            <a:pPr marL="180975" indent="-180975"/>
            <a:r>
              <a:rPr lang="ru-RU" sz="2000"/>
              <a:t>Учреждена должность генерал – прокурора Сената, который должен был доносить царю о злоупотреблениях высокопоставленных лиц. «Сей чин, яко око наше и стряпчий о делах государственных».</a:t>
            </a:r>
          </a:p>
          <a:p>
            <a:pPr marL="180975" indent="-180975">
              <a:buFont typeface="Wingdings" pitchFamily="2" charset="2"/>
              <a:buNone/>
            </a:pPr>
            <a:endParaRPr lang="ru-RU" sz="2200"/>
          </a:p>
        </p:txBody>
      </p:sp>
      <p:pic>
        <p:nvPicPr>
          <p:cNvPr id="19461" name="Picture 2" descr="http://stat17.privet.ru/lr/0a084fef807f817ccb6d09796e80da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462756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511175"/>
          </a:xfrm>
        </p:spPr>
        <p:txBody>
          <a:bodyPr anchorCtr="0">
            <a:normAutofit fontScale="90000"/>
          </a:bodyPr>
          <a:lstStyle/>
          <a:p>
            <a:r>
              <a:rPr lang="ru-RU" sz="3200">
                <a:solidFill>
                  <a:srgbClr val="C00000"/>
                </a:solidFill>
              </a:rPr>
              <a:t>Анна Иоанновна </a:t>
            </a:r>
            <a:r>
              <a:rPr lang="en-US" sz="3200">
                <a:solidFill>
                  <a:srgbClr val="C00000"/>
                </a:solidFill>
              </a:rPr>
              <a:t> </a:t>
            </a:r>
            <a:r>
              <a:rPr lang="ru-RU" sz="3200">
                <a:solidFill>
                  <a:srgbClr val="C00000"/>
                </a:solidFill>
              </a:rPr>
              <a:t>и Елизавета Петровна </a:t>
            </a:r>
          </a:p>
        </p:txBody>
      </p:sp>
      <p:sp>
        <p:nvSpPr>
          <p:cNvPr id="20482" name="Текст 7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4040187" cy="1031875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r>
              <a:rPr lang="ru-RU" sz="1800" b="1"/>
              <a:t>1739г.  Указ «О взыскании за похищенное и за взятки»</a:t>
            </a:r>
          </a:p>
          <a:p>
            <a:pPr marL="0" indent="0">
              <a:buFont typeface="Wingdings" pitchFamily="2" charset="2"/>
              <a:buNone/>
            </a:pPr>
            <a:endParaRPr lang="ru-RU" sz="1800" b="1"/>
          </a:p>
        </p:txBody>
      </p:sp>
      <p:sp>
        <p:nvSpPr>
          <p:cNvPr id="20483" name="Содержимое 8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1775" cy="39512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4643438" y="857250"/>
            <a:ext cx="4284662" cy="1357313"/>
          </a:xfrm>
        </p:spPr>
        <p:txBody>
          <a:bodyPr anchor="b"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800" b="1"/>
              <a:t>1761г. Указ «О запрещении взяток и задержки при осмотре проезжающих на заставах».</a:t>
            </a:r>
          </a:p>
          <a:p>
            <a:pPr marL="0" indent="0">
              <a:buFont typeface="Wingdings" pitchFamily="2" charset="2"/>
              <a:buNone/>
            </a:pPr>
            <a:endParaRPr lang="ru-RU" sz="2200" b="1"/>
          </a:p>
        </p:txBody>
      </p:sp>
      <p:sp>
        <p:nvSpPr>
          <p:cNvPr id="20485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643438" y="2174875"/>
            <a:ext cx="4043362" cy="3951288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20486" name="Picture 2" descr="http://www.varvar.ru/arhiv/slovo/images/anna_ioannovn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28813"/>
            <a:ext cx="370046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http://artinvestment.ru/content/download/news_2010/20101209_louis_toke_elisabe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928813"/>
            <a:ext cx="378618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857250"/>
          </a:xfrm>
        </p:spPr>
        <p:txBody>
          <a:bodyPr anchorCtr="0">
            <a:normAutofit/>
          </a:bodyPr>
          <a:lstStyle/>
          <a:p>
            <a:r>
              <a:rPr lang="ru-RU">
                <a:solidFill>
                  <a:srgbClr val="C00000"/>
                </a:solidFill>
              </a:rPr>
              <a:t>Павел </a:t>
            </a:r>
            <a:r>
              <a:rPr lang="en-US">
                <a:solidFill>
                  <a:srgbClr val="C00000"/>
                </a:solidFill>
              </a:rPr>
              <a:t>I</a:t>
            </a:r>
            <a:r>
              <a:rPr lang="ru-RU">
                <a:solidFill>
                  <a:srgbClr val="C00000"/>
                </a:solidFill>
              </a:rPr>
              <a:t> и Екатерина </a:t>
            </a:r>
            <a:r>
              <a:rPr lang="en-US">
                <a:solidFill>
                  <a:srgbClr val="C00000"/>
                </a:solidFill>
              </a:rPr>
              <a:t>II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00063" y="928688"/>
            <a:ext cx="8329612" cy="1928812"/>
          </a:xfrm>
        </p:spPr>
        <p:txBody>
          <a:bodyPr anchor="b"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700" b="1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Издал ряд указов о борьбе с хищениями в армии и на флоте.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700" b="1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1762г. Указ  Екатерины </a:t>
            </a:r>
            <a:r>
              <a:rPr lang="en-US" sz="1700" b="1"/>
              <a:t>II</a:t>
            </a:r>
            <a:r>
              <a:rPr lang="ru-RU" sz="1700" b="1"/>
              <a:t>«Об держании судей и чиновников от лихоимства», который устанавливал жалование чинам и грозил смертной казнью. В целях профилактики коррупции кроме жалования после 35 лет службы назначалась пенсия.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700" b="1"/>
          </a:p>
        </p:txBody>
      </p:sp>
      <p:pic>
        <p:nvPicPr>
          <p:cNvPr id="21507" name="Picture 2" descr="http://s1.tchkcdn.com/4fc1f340d79551523237d1dd68b5d380/news/g2/c/640x480/f/0/1/5/8/2/5582/300px_cath2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071813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http://www.ic-xc-nika.ru/texts/2009/oct/pavel_borovikovskiy1_55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00375"/>
            <a:ext cx="26225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624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Круги</vt:lpstr>
      <vt:lpstr> «История коррупции в   России» К Международному дню  борьбы с коррупцией  9 декабря </vt:lpstr>
      <vt:lpstr>  «Коррупция – самое большое зло, потому что это разрушение духовности человека.»                           А. Дементьев, поэт    9 декабря – Международный день борьбы с коррупцией, который учредила ООН в 1995году.</vt:lpstr>
      <vt:lpstr>Презентация PowerPoint</vt:lpstr>
      <vt:lpstr>    Иван III</vt:lpstr>
      <vt:lpstr>           Иван IV</vt:lpstr>
      <vt:lpstr>Борис Годунов</vt:lpstr>
      <vt:lpstr>Петр I</vt:lpstr>
      <vt:lpstr>Анна Иоанновна  и Елизавета Петровна </vt:lpstr>
      <vt:lpstr>Павел I и Екатерина II</vt:lpstr>
      <vt:lpstr>Александр I             Николай I</vt:lpstr>
      <vt:lpstr>Александр II  Александр III  Николай II</vt:lpstr>
      <vt:lpstr>И.В.Сталин           Л.И.БРЕЖНЕВ        </vt:lpstr>
      <vt:lpstr>Презентация PowerPoint</vt:lpstr>
      <vt:lpstr>Три стратегии  противодействия коррупции: </vt:lpstr>
      <vt:lpstr>  «Если бы людьми правили ангелы, ни в каком надзоре над правительством -  внешнем или внутреннем – не было бы нужды. Но при создании правления, в котором люди будут ведать людьми, главная трудность состоит в том, что в первую очередь надо обеспечить правящим возможность надзирать над управляемыми; а вот вслед за этим необходимо обязать правящих надзирать за самими собой».                                          Джеймс Мэдисон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коррупции в России. Нет коррупции!»</dc:title>
  <dc:creator>I</dc:creator>
  <cp:lastModifiedBy>Эльвира</cp:lastModifiedBy>
  <cp:revision>36</cp:revision>
  <dcterms:created xsi:type="dcterms:W3CDTF">2012-12-01T17:32:38Z</dcterms:created>
  <dcterms:modified xsi:type="dcterms:W3CDTF">2020-12-29T11:25:44Z</dcterms:modified>
</cp:coreProperties>
</file>